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8" d="100"/>
          <a:sy n="88" d="100"/>
        </p:scale>
        <p:origin x="62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69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7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7637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3716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524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06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821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094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52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76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91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16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931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3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56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01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93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8A12-1121-4826-95FF-6E60CC625A10}" type="datetimeFigureOut">
              <a:rPr lang="tr-TR" smtClean="0"/>
              <a:t>8.5.2018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7B744-A833-4A58-A2FB-7FDAAB0080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23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20492" y="2577577"/>
            <a:ext cx="9001462" cy="2387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2018-2019</a:t>
            </a:r>
            <a:br>
              <a:rPr lang="tr-TR" dirty="0" smtClean="0"/>
            </a:br>
            <a:r>
              <a:rPr lang="tr-TR" dirty="0" smtClean="0"/>
              <a:t>Akademik yılı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MEVLANA DEĞİŞİM PROGRAMI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837885" y="6191511"/>
            <a:ext cx="9001462" cy="1655762"/>
          </a:xfrm>
        </p:spPr>
        <p:txBody>
          <a:bodyPr/>
          <a:lstStyle/>
          <a:p>
            <a:r>
              <a:rPr lang="tr-TR" i="1" u="sng" dirty="0" smtClean="0"/>
              <a:t>08.05.18, 14:00, M3 Konferans Salonu</a:t>
            </a:r>
            <a:endParaRPr lang="tr-TR" i="1" u="sng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67" y="5462371"/>
            <a:ext cx="1325025" cy="122776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954" y="4693630"/>
            <a:ext cx="1105286" cy="149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5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300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Mevlana Değişim Programı hakkında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3629" y="2096064"/>
            <a:ext cx="9993928" cy="3695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Mevlana Değişim Programı, yurtiçinde eğitim veren yükseköğretim kurumları ile yurtdışında eğitim</a:t>
            </a:r>
          </a:p>
          <a:p>
            <a:pPr marL="0" indent="0">
              <a:buNone/>
            </a:pPr>
            <a:r>
              <a:rPr lang="tr-TR" dirty="0"/>
              <a:t>veren yükseköğretim kurumları arasında öğrenci ve öğretim elemanı değişimini mümkün kılan bir</a:t>
            </a:r>
          </a:p>
          <a:p>
            <a:pPr marL="0" indent="0">
              <a:buNone/>
            </a:pPr>
            <a:r>
              <a:rPr lang="tr-TR" dirty="0"/>
              <a:t>programdır. 23 Ağustos 2011 tarih ve 28034 sayılı Resmi </a:t>
            </a:r>
            <a:r>
              <a:rPr lang="tr-TR" dirty="0" err="1"/>
              <a:t>Gazete’de</a:t>
            </a:r>
            <a:r>
              <a:rPr lang="tr-TR" dirty="0"/>
              <a:t> yayımlanan Yönetmelik ile birlikte</a:t>
            </a:r>
          </a:p>
          <a:p>
            <a:pPr marL="0" indent="0">
              <a:buNone/>
            </a:pPr>
            <a:r>
              <a:rPr lang="tr-TR" dirty="0"/>
              <a:t>yurt dışındaki yükseköğretim kurumları ile ülkemizdeki yükseköğretim kurumları arasında öğrenci ve</a:t>
            </a:r>
          </a:p>
          <a:p>
            <a:pPr marL="0" indent="0">
              <a:buNone/>
            </a:pPr>
            <a:r>
              <a:rPr lang="tr-TR" dirty="0"/>
              <a:t>öğretim elemanı değişiminin önü açılmıştır.</a:t>
            </a:r>
          </a:p>
          <a:p>
            <a:pPr marL="0" indent="0">
              <a:buNone/>
            </a:pPr>
            <a:r>
              <a:rPr lang="tr-TR" dirty="0"/>
              <a:t>Diğer değişim programlarından farklı olarak, hiçbir coğrafi bölge ayrımı olmaksızın değişim programı</a:t>
            </a:r>
          </a:p>
          <a:p>
            <a:pPr marL="0" indent="0">
              <a:buNone/>
            </a:pPr>
            <a:r>
              <a:rPr lang="tr-TR" dirty="0"/>
              <a:t>bünyesindeki hareketlilik bütün dünyadaki yükseköğretim kurumlarını kapsamaktadır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Değişim programına katılmak isteyen öğrenciler en az bir en fazla iki yarıyıl eğitim için; öğretim elemanları</a:t>
            </a:r>
          </a:p>
          <a:p>
            <a:pPr marL="0" indent="0">
              <a:buNone/>
            </a:pPr>
            <a:r>
              <a:rPr lang="tr-TR" dirty="0"/>
              <a:t>ise en az 1 hafta en fazla 3 ay süreyle dünyadaki yükseköğretim kurumlarında ders vermek</a:t>
            </a:r>
          </a:p>
          <a:p>
            <a:pPr marL="0" indent="0">
              <a:buNone/>
            </a:pPr>
            <a:r>
              <a:rPr lang="tr-TR" dirty="0"/>
              <a:t>üzere programdan faydalanabilirler. Benzer şekilde dünyanın bütün bölgelerinden de öğrenci ve öğretim</a:t>
            </a:r>
          </a:p>
          <a:p>
            <a:pPr marL="0" indent="0">
              <a:buNone/>
            </a:pPr>
            <a:r>
              <a:rPr lang="tr-TR" dirty="0"/>
              <a:t>elemanları Türkiye’deki yükseköğretim kurumlarına gelebilirler.</a:t>
            </a: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85" y="5791200"/>
            <a:ext cx="1748681" cy="9978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7556" y="5634827"/>
            <a:ext cx="851703" cy="115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6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HAZIRLAMANIZ GEREKEN BELGELER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9119" y="1935921"/>
            <a:ext cx="10353762" cy="4443108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Bilgi Formu</a:t>
            </a:r>
          </a:p>
          <a:p>
            <a:r>
              <a:rPr lang="tr-TR" dirty="0" smtClean="0"/>
              <a:t>Başvuru Formu (Bölüm Koordinatörüne imzalatılacak)</a:t>
            </a:r>
          </a:p>
          <a:p>
            <a:r>
              <a:rPr lang="tr-TR" dirty="0" smtClean="0"/>
              <a:t>Ziraat Hesap bilgilerini gösterir dekont</a:t>
            </a:r>
          </a:p>
          <a:p>
            <a:r>
              <a:rPr lang="tr-TR" dirty="0" smtClean="0"/>
              <a:t>Yükümlülük Sözleşmesi</a:t>
            </a:r>
          </a:p>
          <a:p>
            <a:r>
              <a:rPr lang="tr-TR" dirty="0" smtClean="0"/>
              <a:t>Öğrenim Protokolü (3 nüsha olarak hazırlanır, bölüm koordinatörüne imzalatılır. Ofise teslim edip kurum koordinatörü imzasıyla geri alınır ve karşı kuruma mail atılarak imzalamaları istenir. Yine giderken her 3 nüsha da götürülür.)</a:t>
            </a:r>
          </a:p>
          <a:p>
            <a:r>
              <a:rPr lang="tr-TR" dirty="0" smtClean="0"/>
              <a:t>Kabul belgesi (öğrenci tarafından doldurulup karşı kuruma mail atılır, sonrasında ofise teslim edilir.</a:t>
            </a:r>
          </a:p>
          <a:p>
            <a:r>
              <a:rPr lang="tr-TR" dirty="0" smtClean="0"/>
              <a:t>Pasaport bilgi sayfası ve vize sayfası fotokopileri</a:t>
            </a:r>
          </a:p>
          <a:p>
            <a:r>
              <a:rPr lang="tr-TR" dirty="0" smtClean="0"/>
              <a:t>1 adet fotoğraf</a:t>
            </a:r>
          </a:p>
          <a:p>
            <a:r>
              <a:rPr lang="tr-TR" dirty="0" smtClean="0"/>
              <a:t>Malezya’ya gidecek arkadaşlar </a:t>
            </a:r>
            <a:r>
              <a:rPr lang="tr-TR" sz="2100" b="1" dirty="0" smtClean="0"/>
              <a:t>EMGS</a:t>
            </a:r>
            <a:r>
              <a:rPr lang="tr-TR" sz="2100" dirty="0" smtClean="0"/>
              <a:t> </a:t>
            </a:r>
            <a:r>
              <a:rPr lang="tr-TR" dirty="0" smtClean="0"/>
              <a:t>işlemlerini </a:t>
            </a:r>
            <a:r>
              <a:rPr lang="tr-TR" dirty="0" smtClean="0">
                <a:solidFill>
                  <a:srgbClr val="FF0000"/>
                </a:solidFill>
              </a:rPr>
              <a:t>acilen</a:t>
            </a:r>
            <a:r>
              <a:rPr lang="tr-TR" dirty="0" smtClean="0"/>
              <a:t> başlatmalıdır.</a:t>
            </a:r>
          </a:p>
          <a:p>
            <a:r>
              <a:rPr lang="tr-TR" dirty="0" smtClean="0"/>
              <a:t>Güncel transkript (hem Türkçe hem de İngilizce olarak)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570" y="5745825"/>
            <a:ext cx="721075" cy="97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26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Ofisimizden temin edebileceğiniz evraklar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24 yaşından küçük arkadaşlar, öğrenci belgesi alarak yalnızca defter bedeli ödeyerek harçsız pasaport alabilir. 24 yaşından büyük olanlar için «harçsız pasaport yazısı» düzenleyebiliyoruz.</a:t>
            </a:r>
          </a:p>
          <a:p>
            <a:r>
              <a:rPr lang="tr-TR" dirty="0"/>
              <a:t> </a:t>
            </a:r>
            <a:r>
              <a:rPr lang="tr-TR" dirty="0" smtClean="0"/>
              <a:t>Gideceğiniz ülkenin elçiliği/konsolosluğu gerek duyuyorsa «</a:t>
            </a:r>
            <a:r>
              <a:rPr lang="tr-TR" dirty="0" smtClean="0"/>
              <a:t>Vize yazısı» verebiliriz.</a:t>
            </a:r>
          </a:p>
          <a:p>
            <a:r>
              <a:rPr lang="tr-TR" dirty="0"/>
              <a:t> </a:t>
            </a:r>
            <a:r>
              <a:rPr lang="tr-TR" dirty="0" err="1" smtClean="0"/>
              <a:t>KYK’da</a:t>
            </a:r>
            <a:r>
              <a:rPr lang="tr-TR" dirty="0" smtClean="0"/>
              <a:t> kalıyorsanız ve </a:t>
            </a:r>
            <a:r>
              <a:rPr lang="tr-TR" dirty="0" smtClean="0"/>
              <a:t>döndüğünüzde </a:t>
            </a:r>
            <a:r>
              <a:rPr lang="tr-TR" dirty="0" smtClean="0"/>
              <a:t>de devam etmek istiyorsanız, hakkınızı korumanız üzere «yurt yazısı» alabilirsiniz.</a:t>
            </a:r>
          </a:p>
          <a:p>
            <a:r>
              <a:rPr lang="tr-TR" dirty="0" smtClean="0"/>
              <a:t>Karşı kurum sizden talep ederse «</a:t>
            </a:r>
            <a:r>
              <a:rPr lang="tr-TR" dirty="0" err="1" smtClean="0"/>
              <a:t>nominasyon</a:t>
            </a:r>
            <a:r>
              <a:rPr lang="tr-TR" dirty="0" smtClean="0"/>
              <a:t> </a:t>
            </a:r>
            <a:r>
              <a:rPr lang="tr-TR" dirty="0" err="1" smtClean="0"/>
              <a:t>mektubu»nuzu</a:t>
            </a:r>
            <a:r>
              <a:rPr lang="tr-TR" dirty="0" smtClean="0"/>
              <a:t> elektronik imzalı olarak temin edebilirsiniz.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73" y="5442857"/>
            <a:ext cx="936602" cy="126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803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KONAKLAMA, ULAŞIM, GÜVENLİK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9119" y="1581431"/>
            <a:ext cx="10353762" cy="3937625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Mevlana Değişim Programı, aylık burs miktarı dışında öğrencilerin masraf kalemlerini karşılamamaktadır. Dolayısıyla, hem ulaşım hem de konaklama masrafları </a:t>
            </a:r>
            <a:r>
              <a:rPr lang="tr-TR" b="1" dirty="0" smtClean="0"/>
              <a:t>tamamen</a:t>
            </a:r>
            <a:r>
              <a:rPr lang="tr-TR" dirty="0" smtClean="0"/>
              <a:t> öğrenciye aittir.</a:t>
            </a:r>
          </a:p>
          <a:p>
            <a:r>
              <a:rPr lang="tr-TR" dirty="0" smtClean="0"/>
              <a:t>Karşı kurum «Kabul Mektubu» ve gideceğiniz ülke elçiliği/konsolosluğu «eğitim vizesi» vermeden ulaşım biletlerinizi satın almayınız.</a:t>
            </a:r>
          </a:p>
          <a:p>
            <a:r>
              <a:rPr lang="tr-TR" dirty="0" smtClean="0"/>
              <a:t>Konaklama konusunda, karşı üniversiteden yardım isteyebilirsiniz. Böyle bir yükümlülük bulunmamasına rağmen «iyi niyet» çerçevesinde, bizim de yaptığımız gibi </a:t>
            </a:r>
            <a:r>
              <a:rPr lang="tr-TR" dirty="0" err="1" smtClean="0"/>
              <a:t>buddy</a:t>
            </a:r>
            <a:r>
              <a:rPr lang="tr-TR" dirty="0" smtClean="0"/>
              <a:t>/</a:t>
            </a:r>
            <a:r>
              <a:rPr lang="tr-TR" dirty="0" err="1" smtClean="0"/>
              <a:t>mentor</a:t>
            </a:r>
            <a:r>
              <a:rPr lang="tr-TR" dirty="0" smtClean="0"/>
              <a:t> sistemi veya diğer yöntemler ile yardımcı olabilirler.</a:t>
            </a:r>
          </a:p>
          <a:p>
            <a:r>
              <a:rPr lang="tr-TR" dirty="0" smtClean="0"/>
              <a:t>Hareketlilik sürenizi kapsayan özel sağlık sigortası yaptırmanız </a:t>
            </a:r>
            <a:r>
              <a:rPr lang="tr-TR" b="1" dirty="0" smtClean="0"/>
              <a:t>zorunludur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Gideceğiniz ülkenin sağlık sistemini araştırmanız ve Sağlık Bakanlığımız sitesinden olmanız gereken aşıları öğrenmeniz fayda sağlayacaktır. Bilhassa tropik ülkelere gidecek öğrenciler için hayati önem arz etmektedir.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1289" y="5519057"/>
            <a:ext cx="904471" cy="122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84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BURS MİKTARLARI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9119" y="1690354"/>
            <a:ext cx="10353762" cy="3695136"/>
          </a:xfrm>
        </p:spPr>
        <p:txBody>
          <a:bodyPr/>
          <a:lstStyle/>
          <a:p>
            <a:r>
              <a:rPr lang="tr-TR" dirty="0" smtClean="0"/>
              <a:t>Burslar, hareketlilik dönem sayısından bağımsız olarak 4 aylık olarak yatırılır.</a:t>
            </a:r>
          </a:p>
          <a:p>
            <a:r>
              <a:rPr lang="tr-TR" dirty="0" smtClean="0"/>
              <a:t>Öğrencilerin mağdur olmaması adına, Muhasebe Birimi’miz genelde inisiyatif kullanarak %80’in tamamını öğrenciye ilk ödeme gününde transfer eder.</a:t>
            </a:r>
          </a:p>
          <a:p>
            <a:r>
              <a:rPr lang="tr-TR" dirty="0" smtClean="0"/>
              <a:t>Kalan %20’lik burs, öğrenci döndükten sonra akademik başarıyla orantılı olarak (geçilen derslerin kredi oranı) yatırılır.</a:t>
            </a:r>
          </a:p>
          <a:p>
            <a:r>
              <a:rPr lang="tr-TR" dirty="0" smtClean="0"/>
              <a:t>Öğrenci, mücbir sebeple hareketlikten feragat ederse, aldığı burs miktarının tamamını geri ödeme zorundadır.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789" y="5093283"/>
            <a:ext cx="1225719" cy="166109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485" y="4763616"/>
            <a:ext cx="7389699" cy="1990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6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DİĞER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Gideceğiniz üniversite, sizden hiçbir şekilde harç </a:t>
            </a:r>
            <a:r>
              <a:rPr lang="tr-TR" dirty="0" err="1" smtClean="0"/>
              <a:t>vb</a:t>
            </a:r>
            <a:r>
              <a:rPr lang="tr-TR" dirty="0" smtClean="0"/>
              <a:t> ücret talep edemez. Ancak, hizmet kapsamına girebilecek yurt, kütüphane, internet </a:t>
            </a:r>
            <a:r>
              <a:rPr lang="tr-TR" dirty="0" err="1" smtClean="0"/>
              <a:t>vb</a:t>
            </a:r>
            <a:r>
              <a:rPr lang="tr-TR" dirty="0" smtClean="0"/>
              <a:t> kalemler için ülkemizdekilere yakın miktarda ödeme yapılması gerekebilir.</a:t>
            </a:r>
          </a:p>
          <a:p>
            <a:r>
              <a:rPr lang="tr-TR" dirty="0" smtClean="0"/>
              <a:t>Dönüşte getirmeniz gereken evraklar; «Nihai Rapor», Islak İmzalı ve Mühürlü «Katılım Belgesi», İmzalı veya Mühürlü «Transkript» (kalınan her bir dönem için ayrı ayrı).</a:t>
            </a:r>
          </a:p>
          <a:p>
            <a:r>
              <a:rPr lang="tr-TR" dirty="0" smtClean="0"/>
              <a:t>Sitemizde de bulabileceğiniz «Öğrenci Beyannamesi», haklarınızı ve yerine getirmeniz gereken taahhütleri açıkça ifade etmektedir.</a:t>
            </a:r>
          </a:p>
          <a:p>
            <a:r>
              <a:rPr lang="tr-TR" dirty="0" smtClean="0"/>
              <a:t>13 Temmuz </a:t>
            </a:r>
            <a:r>
              <a:rPr lang="tr-TR" smtClean="0"/>
              <a:t>2018 cuma </a:t>
            </a:r>
            <a:r>
              <a:rPr lang="tr-TR" dirty="0" smtClean="0"/>
              <a:t>gününe kadar feragat hakkınız devam eder. Ancak, bu durumda önümüzdeki yıllarda yapacağınız akademik değişim başvurularında, eksi 10 puanlık cezai işlem uygulanır.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263" y="5632704"/>
            <a:ext cx="737286" cy="99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7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r-TR" sz="8000" b="1" dirty="0" smtClean="0"/>
              <a:t>  </a:t>
            </a:r>
          </a:p>
          <a:p>
            <a:r>
              <a:rPr lang="tr-TR" sz="8000" b="1" dirty="0" smtClean="0"/>
              <a:t>   TEŞEKKÜRLER</a:t>
            </a:r>
            <a:endParaRPr lang="tr-TR" sz="80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103" y="5791200"/>
            <a:ext cx="707141" cy="95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130</TotalTime>
  <Words>619</Words>
  <Application>Microsoft Office PowerPoint</Application>
  <PresentationFormat>Geniş ekran</PresentationFormat>
  <Paragraphs>48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2018-2019 Akademik yılı    MEVLANA DEĞİŞİM PROGRAMI</vt:lpstr>
      <vt:lpstr>Mevlana Değişim Programı hakkında</vt:lpstr>
      <vt:lpstr>HAZIRLAMANIZ GEREKEN BELGELER</vt:lpstr>
      <vt:lpstr>Ofisimizden temin edebileceğiniz evraklar</vt:lpstr>
      <vt:lpstr>KONAKLAMA, ULAŞIM, GÜVENLİK</vt:lpstr>
      <vt:lpstr>BURS MİKTARLARI</vt:lpstr>
      <vt:lpstr>DİĞER HUSUSLAR</vt:lpstr>
      <vt:lpstr>PowerPoint Sunusu</vt:lpstr>
    </vt:vector>
  </TitlesOfParts>
  <Company>Sakarya Üniversitesi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2017-2018 Akademik yılı    MEVLANA DEĞİŞİM PROGRAMI</dc:title>
  <dc:creator>Sakarya Üniversitesi International relations office</dc:creator>
  <cp:lastModifiedBy>Sakarya Üniversitesi International relations office</cp:lastModifiedBy>
  <cp:revision>11</cp:revision>
  <dcterms:created xsi:type="dcterms:W3CDTF">2017-04-21T11:29:11Z</dcterms:created>
  <dcterms:modified xsi:type="dcterms:W3CDTF">2018-05-08T10:40:03Z</dcterms:modified>
</cp:coreProperties>
</file>